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1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9B198E-FEA8-4CD0-B4CD-F38F25D28ACD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5A5649-A7EF-410D-A09D-FB2276EAFE9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A5649-A7EF-410D-A09D-FB2276EAFE96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1A513-BCE8-4771-A431-5965BA1F294E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EC42-6BA6-40F9-953F-452E88B0E7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1A513-BCE8-4771-A431-5965BA1F294E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EC42-6BA6-40F9-953F-452E88B0E7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1A513-BCE8-4771-A431-5965BA1F294E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EC42-6BA6-40F9-953F-452E88B0E7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1A513-BCE8-4771-A431-5965BA1F294E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EC42-6BA6-40F9-953F-452E88B0E7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1A513-BCE8-4771-A431-5965BA1F294E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EC42-6BA6-40F9-953F-452E88B0E7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1A513-BCE8-4771-A431-5965BA1F294E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EC42-6BA6-40F9-953F-452E88B0E7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1A513-BCE8-4771-A431-5965BA1F294E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EC42-6BA6-40F9-953F-452E88B0E7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1A513-BCE8-4771-A431-5965BA1F294E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EC42-6BA6-40F9-953F-452E88B0E7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1A513-BCE8-4771-A431-5965BA1F294E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EC42-6BA6-40F9-953F-452E88B0E7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1A513-BCE8-4771-A431-5965BA1F294E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EC42-6BA6-40F9-953F-452E88B0E7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1A513-BCE8-4771-A431-5965BA1F294E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EC42-6BA6-40F9-953F-452E88B0E7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81A513-BCE8-4771-A431-5965BA1F294E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8FEC42-6BA6-40F9-953F-452E88B0E7B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Coursera</a:t>
            </a:r>
            <a:r>
              <a:rPr lang="en-US" dirty="0" smtClean="0"/>
              <a:t> Capstone project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57600"/>
            <a:ext cx="6400800" cy="1981200"/>
          </a:xfrm>
        </p:spPr>
        <p:txBody>
          <a:bodyPr/>
          <a:lstStyle/>
          <a:p>
            <a:r>
              <a:rPr lang="en-US" b="1" dirty="0" smtClean="0"/>
              <a:t>ROHITHKUMAR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12043" r="12043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3889" y="609600"/>
            <a:ext cx="7758112" cy="4978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Rental Price Statistics MH Apartments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Budget US7000/month is around the mean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9433" r="9433"/>
          <a:stretch>
            <a:fillRect/>
          </a:stretch>
        </p:blipFill>
        <p:spPr bwMode="auto">
          <a:xfrm>
            <a:off x="533400" y="304800"/>
            <a:ext cx="3048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533400"/>
            <a:ext cx="3196783" cy="1990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19400" y="2590800"/>
            <a:ext cx="3119438" cy="1999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Apartments for Rent in MH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11864" r="11864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MH </a:t>
            </a:r>
            <a:r>
              <a:rPr lang="en-US" dirty="0" err="1"/>
              <a:t>apts</a:t>
            </a:r>
            <a:r>
              <a:rPr lang="en-US" dirty="0"/>
              <a:t> for rent with venue clusters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10266" r="10266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Venues of cluster 3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14926" r="14926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Apts</a:t>
            </a:r>
            <a:r>
              <a:rPr lang="en-US" dirty="0"/>
              <a:t> for rent (blue) and subway stations (red)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11905" r="11905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751512" cy="914400"/>
          </a:xfrm>
        </p:spPr>
        <p:txBody>
          <a:bodyPr/>
          <a:lstStyle/>
          <a:p>
            <a:r>
              <a:rPr lang="en-US" dirty="0"/>
              <a:t>Selected </a:t>
            </a:r>
            <a:r>
              <a:rPr lang="en-US" dirty="0" smtClean="0"/>
              <a:t>Apartment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867400"/>
            <a:ext cx="5218112" cy="3048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13368" r="13368"/>
          <a:stretch>
            <a:fillRect/>
          </a:stretch>
        </p:blipFill>
        <p:spPr bwMode="auto">
          <a:xfrm>
            <a:off x="1143000" y="612775"/>
            <a:ext cx="6135688" cy="4601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Distance from home to work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13416" r="13416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0" y="381000"/>
            <a:ext cx="617220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6.0 Conclusions</a:t>
            </a:r>
          </a:p>
          <a:p>
            <a:r>
              <a:rPr lang="en-US" dirty="0"/>
              <a:t>• I feel rewarded with the efforts, time and money spent. I</a:t>
            </a:r>
          </a:p>
          <a:p>
            <a:r>
              <a:rPr lang="en-US" dirty="0"/>
              <a:t>believe this course with all the topics covered is well worthy</a:t>
            </a:r>
          </a:p>
          <a:p>
            <a:r>
              <a:rPr lang="en-US" dirty="0"/>
              <a:t>of appreciation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• This project has shown me a practical application to resolve</a:t>
            </a:r>
          </a:p>
          <a:p>
            <a:r>
              <a:rPr lang="en-US" dirty="0"/>
              <a:t>a real situation that has impacting personal and financial</a:t>
            </a:r>
          </a:p>
          <a:p>
            <a:r>
              <a:rPr lang="en-US" dirty="0"/>
              <a:t>impact using Data Science tools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• The mapping with Folium is a very powerful technique to</a:t>
            </a:r>
          </a:p>
          <a:p>
            <a:r>
              <a:rPr lang="en-US" dirty="0"/>
              <a:t>consolidate information and make the analysis and decision</a:t>
            </a:r>
          </a:p>
          <a:p>
            <a:r>
              <a:rPr lang="en-US" dirty="0"/>
              <a:t>thoroughly and with confidence. I would recommend for</a:t>
            </a:r>
          </a:p>
          <a:p>
            <a:r>
              <a:rPr lang="en-US" dirty="0"/>
              <a:t>use in similar </a:t>
            </a:r>
            <a:r>
              <a:rPr lang="en-US" dirty="0" smtClean="0"/>
              <a:t>situations.</a:t>
            </a:r>
          </a:p>
          <a:p>
            <a:endParaRPr lang="en-US" dirty="0"/>
          </a:p>
          <a:p>
            <a:r>
              <a:rPr lang="en-US" dirty="0"/>
              <a:t>• One must keep abreast of new tools for DS that continue</a:t>
            </a:r>
          </a:p>
          <a:p>
            <a:r>
              <a:rPr lang="en-US" dirty="0"/>
              <a:t>to appear for application in several business fields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Content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1524000" y="1225689"/>
            <a:ext cx="57912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1. Introduction Section :</a:t>
            </a:r>
          </a:p>
          <a:p>
            <a:r>
              <a:rPr lang="en-US" dirty="0"/>
              <a:t>⁃ The “business problem” to be solved by this project and who may be interested</a:t>
            </a:r>
          </a:p>
          <a:p>
            <a:r>
              <a:rPr lang="en-US" dirty="0"/>
              <a:t>2. Data Section:</a:t>
            </a:r>
          </a:p>
          <a:p>
            <a:r>
              <a:rPr lang="en-US" dirty="0"/>
              <a:t>⁃ Describe Data requirements and Sources needed to solve the problem</a:t>
            </a:r>
          </a:p>
          <a:p>
            <a:r>
              <a:rPr lang="en-US" dirty="0"/>
              <a:t>3. Methodology section:</a:t>
            </a:r>
          </a:p>
          <a:p>
            <a:r>
              <a:rPr lang="en-US" dirty="0"/>
              <a:t>⁃ Main component of the report - Execute data processing, describe/discuss any</a:t>
            </a:r>
          </a:p>
          <a:p>
            <a:r>
              <a:rPr lang="en-US" dirty="0"/>
              <a:t>exploratory data analysis and/or inferential statistical testing performed, and/or</a:t>
            </a:r>
          </a:p>
          <a:p>
            <a:r>
              <a:rPr lang="en-US" dirty="0"/>
              <a:t>machine </a:t>
            </a:r>
            <a:r>
              <a:rPr lang="en-US" dirty="0" err="1"/>
              <a:t>learnings</a:t>
            </a:r>
            <a:r>
              <a:rPr lang="en-US" dirty="0"/>
              <a:t> used.</a:t>
            </a:r>
          </a:p>
          <a:p>
            <a:r>
              <a:rPr lang="en-US" dirty="0"/>
              <a:t>4. Results section:</a:t>
            </a:r>
          </a:p>
          <a:p>
            <a:r>
              <a:rPr lang="en-US" dirty="0"/>
              <a:t>⁃ Discussion of the results and finding of answer</a:t>
            </a:r>
          </a:p>
          <a:p>
            <a:r>
              <a:rPr lang="en-US" dirty="0"/>
              <a:t>5. Discussion section:</a:t>
            </a:r>
          </a:p>
          <a:p>
            <a:r>
              <a:rPr lang="en-US" dirty="0"/>
              <a:t>⁃ Discussion of observations noted and any recommendations</a:t>
            </a:r>
          </a:p>
          <a:p>
            <a:r>
              <a:rPr lang="en-US" dirty="0"/>
              <a:t>6. Conclusion section:</a:t>
            </a:r>
          </a:p>
          <a:p>
            <a:r>
              <a:rPr lang="en-US" dirty="0"/>
              <a:t>⁃ Answer chosen and conclusions.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4638"/>
            <a:ext cx="7848600" cy="944562"/>
          </a:xfrm>
        </p:spPr>
        <p:txBody>
          <a:bodyPr/>
          <a:lstStyle/>
          <a:p>
            <a:r>
              <a:rPr lang="en-US" dirty="0"/>
              <a:t>2.0 Data Section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52400" y="609600"/>
            <a:ext cx="89916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2.1 Data Requirements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Geodata</a:t>
            </a:r>
            <a:r>
              <a:rPr lang="en-US" dirty="0" smtClean="0"/>
              <a:t> for current residence in Singapore with venues established using Foursquare.</a:t>
            </a:r>
          </a:p>
          <a:p>
            <a:r>
              <a:rPr lang="en-US" dirty="0" smtClean="0"/>
              <a:t>- List of Manhattan (MH) neighborhoods with clustered venues established via Foursquare (as in Course</a:t>
            </a:r>
          </a:p>
          <a:p>
            <a:r>
              <a:rPr lang="en-US" dirty="0" smtClean="0"/>
              <a:t>Lab). https://en.wikipedia.org/wiki/List_of_Manhattan_neighborhoods#Midtown_neighborhoods</a:t>
            </a:r>
          </a:p>
          <a:p>
            <a:r>
              <a:rPr lang="en-US" dirty="0" smtClean="0"/>
              <a:t>- List of subway metro stations in Manhattan with addresses and geo data (</a:t>
            </a:r>
            <a:r>
              <a:rPr lang="en-US" dirty="0" err="1" smtClean="0"/>
              <a:t>lat,long</a:t>
            </a:r>
            <a:r>
              <a:rPr lang="en-US" dirty="0" smtClean="0"/>
              <a:t>): https://</a:t>
            </a:r>
          </a:p>
          <a:p>
            <a:r>
              <a:rPr lang="en-US" dirty="0" smtClean="0"/>
              <a:t>en.wikipedia.org/wiki/</a:t>
            </a:r>
            <a:r>
              <a:rPr lang="en-US" dirty="0" err="1" smtClean="0"/>
              <a:t>List_of_New_York_City_Subway_stations_in_Manhattan</a:t>
            </a:r>
            <a:r>
              <a:rPr lang="en-US" dirty="0" smtClean="0"/>
              <a:t>) , (https://www.google.com/</a:t>
            </a:r>
          </a:p>
          <a:p>
            <a:r>
              <a:rPr lang="en-US" dirty="0" smtClean="0"/>
              <a:t>maps/search/</a:t>
            </a:r>
            <a:r>
              <a:rPr lang="en-US" dirty="0" err="1" smtClean="0"/>
              <a:t>manhattan+subway+metro+stations</a:t>
            </a:r>
            <a:r>
              <a:rPr lang="en-US" dirty="0" smtClean="0"/>
              <a:t>/@40.7837297,-74.1033043,11z/data=!3m1!4b1)</a:t>
            </a:r>
          </a:p>
          <a:p>
            <a:r>
              <a:rPr lang="en-US" dirty="0" smtClean="0"/>
              <a:t>number of beds, area size, monthly rent price and complemented with geo data via </a:t>
            </a:r>
            <a:r>
              <a:rPr lang="en-US" dirty="0" err="1" smtClean="0"/>
              <a:t>Nominatim</a:t>
            </a:r>
            <a:r>
              <a:rPr lang="en-US" dirty="0" smtClean="0"/>
              <a:t>. http://</a:t>
            </a:r>
          </a:p>
          <a:p>
            <a:r>
              <a:rPr lang="en-US" dirty="0" smtClean="0"/>
              <a:t>www.rentmanhattan.com/index.cfm?page=search&amp;state=results https://www.nestpick.com/search?</a:t>
            </a:r>
          </a:p>
          <a:p>
            <a:r>
              <a:rPr lang="en-US" dirty="0" smtClean="0"/>
              <a:t>city=new-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335846"/>
            <a:ext cx="777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2.2 Data Sources, Data Processing and Tools used</a:t>
            </a:r>
          </a:p>
          <a:p>
            <a:r>
              <a:rPr lang="en-US" dirty="0" smtClean="0"/>
              <a:t>- Singapore data and map is to be created with use of </a:t>
            </a:r>
            <a:r>
              <a:rPr lang="en-US" dirty="0" err="1" smtClean="0"/>
              <a:t>Nominatim</a:t>
            </a:r>
            <a:r>
              <a:rPr lang="en-US" dirty="0" smtClean="0"/>
              <a:t> , Foursquare and Folium mapping</a:t>
            </a:r>
          </a:p>
          <a:p>
            <a:r>
              <a:rPr lang="en-US" dirty="0" smtClean="0"/>
              <a:t>- Manhattan neighborhoods were obtained from Wikipedia and organized by Neighborhoods with </a:t>
            </a:r>
            <a:r>
              <a:rPr lang="en-US" dirty="0" err="1" smtClean="0"/>
              <a:t>geodata</a:t>
            </a:r>
            <a:endParaRPr lang="en-US" dirty="0" smtClean="0"/>
          </a:p>
          <a:p>
            <a:r>
              <a:rPr lang="en-US" dirty="0" smtClean="0"/>
              <a:t>via </a:t>
            </a:r>
            <a:r>
              <a:rPr lang="en-US" dirty="0" err="1" smtClean="0"/>
              <a:t>Nominatim</a:t>
            </a:r>
            <a:r>
              <a:rPr lang="en-US" dirty="0" smtClean="0"/>
              <a:t> for mapping with Folium.</a:t>
            </a:r>
          </a:p>
          <a:p>
            <a:r>
              <a:rPr lang="en-US" dirty="0" smtClean="0"/>
              <a:t>- List of Subway stations was obtained via Wikipedia, NY Transit web site and Google map,</a:t>
            </a:r>
          </a:p>
          <a:p>
            <a:r>
              <a:rPr lang="en-US" dirty="0" smtClean="0"/>
              <a:t>- List of apartments for rent was consolidated from web-scraping real estate sites for MH. The </a:t>
            </a:r>
            <a:r>
              <a:rPr lang="en-US" dirty="0" err="1" smtClean="0"/>
              <a:t>geolocation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lat,long</a:t>
            </a:r>
            <a:r>
              <a:rPr lang="en-US" dirty="0" smtClean="0"/>
              <a:t>) data was found with algorithm coding and using </a:t>
            </a:r>
            <a:r>
              <a:rPr lang="en-US" dirty="0" err="1" smtClean="0"/>
              <a:t>Nominatim</a:t>
            </a:r>
            <a:r>
              <a:rPr lang="en-US" dirty="0" smtClean="0"/>
              <a:t>.</a:t>
            </a:r>
          </a:p>
          <a:p>
            <a:r>
              <a:rPr lang="en-US" dirty="0" smtClean="0"/>
              <a:t>- Folium map was the basis of mapping with various features to consolidate all data in ONE map where</a:t>
            </a:r>
          </a:p>
          <a:p>
            <a:r>
              <a:rPr lang="en-US" dirty="0" smtClean="0"/>
              <a:t>one can visualize all details needed to make a selection of apartment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3.0 Methodology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582341"/>
            <a:ext cx="8991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   </a:t>
            </a:r>
            <a:r>
              <a:rPr lang="en-US" b="1" dirty="0" smtClean="0"/>
              <a:t>The </a:t>
            </a:r>
            <a:r>
              <a:rPr lang="en-US" b="1" dirty="0"/>
              <a:t>Strategy to find the answer:</a:t>
            </a:r>
          </a:p>
          <a:p>
            <a:r>
              <a:rPr lang="en-US" dirty="0" smtClean="0"/>
              <a:t>                            The </a:t>
            </a:r>
            <a:r>
              <a:rPr lang="en-US" dirty="0"/>
              <a:t>strategy is based on mapping the described data in section 2.0, in order to</a:t>
            </a:r>
          </a:p>
          <a:p>
            <a:r>
              <a:rPr lang="en-US" dirty="0" smtClean="0"/>
              <a:t>         facilitate </a:t>
            </a:r>
            <a:r>
              <a:rPr lang="en-US" dirty="0"/>
              <a:t>the choice of at least two candidate places for rent. The information </a:t>
            </a:r>
            <a:r>
              <a:rPr lang="en-US" dirty="0" smtClean="0"/>
              <a:t>will be</a:t>
            </a:r>
          </a:p>
          <a:p>
            <a:r>
              <a:rPr lang="en-US" dirty="0" smtClean="0"/>
              <a:t>         consolidated </a:t>
            </a:r>
            <a:r>
              <a:rPr lang="en-US" dirty="0"/>
              <a:t>in ONE MAP where one can see the details of the apartment, the cluster</a:t>
            </a:r>
          </a:p>
          <a:p>
            <a:r>
              <a:rPr lang="en-US" dirty="0" smtClean="0"/>
              <a:t>         of </a:t>
            </a:r>
            <a:r>
              <a:rPr lang="en-US" dirty="0"/>
              <a:t>venues in the neighborhood and the relative location from a subway station and</a:t>
            </a:r>
          </a:p>
          <a:p>
            <a:r>
              <a:rPr lang="en-US" dirty="0" smtClean="0"/>
              <a:t>         From </a:t>
            </a:r>
            <a:r>
              <a:rPr lang="en-US" dirty="0"/>
              <a:t>work place. A measurement tool icon will also be provided. The </a:t>
            </a:r>
            <a:r>
              <a:rPr lang="en-US" dirty="0" err="1"/>
              <a:t>popups</a:t>
            </a:r>
            <a:r>
              <a:rPr lang="en-US" dirty="0"/>
              <a:t> on the</a:t>
            </a:r>
          </a:p>
          <a:p>
            <a:r>
              <a:rPr lang="en-US" dirty="0" smtClean="0"/>
              <a:t>         map </a:t>
            </a:r>
            <a:r>
              <a:rPr lang="en-US" dirty="0"/>
              <a:t>items will display rent price, location and cluster of venues </a:t>
            </a:r>
            <a:r>
              <a:rPr lang="en-US" dirty="0" smtClean="0"/>
              <a:t>applicable.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362200"/>
            <a:ext cx="7504113" cy="3406775"/>
          </a:xfrm>
        </p:spPr>
        <p:txBody>
          <a:bodyPr/>
          <a:lstStyle/>
          <a:p>
            <a:r>
              <a:rPr lang="en-US" dirty="0" smtClean="0"/>
              <a:t>       Execution and results.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903287"/>
          </a:xfrm>
        </p:spPr>
        <p:txBody>
          <a:bodyPr/>
          <a:lstStyle/>
          <a:p>
            <a:r>
              <a:rPr lang="en-US" dirty="0" smtClean="0"/>
              <a:t>                        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residence Neighborhood in Singapore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11654" r="11654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Venues around Neighborhood in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7883" r="7883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Manhattan Map - Neighborhoods and Cluster of Venues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11475" r="11475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632</Words>
  <Application>Microsoft Office PowerPoint</Application>
  <PresentationFormat>On-screen Show (4:3)</PresentationFormat>
  <Paragraphs>95</Paragraphs>
  <Slides>18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Coursera Capstone project </vt:lpstr>
      <vt:lpstr>Report Content</vt:lpstr>
      <vt:lpstr>2.0 Data Section</vt:lpstr>
      <vt:lpstr>Slide 4</vt:lpstr>
      <vt:lpstr>3.0 Methodology</vt:lpstr>
      <vt:lpstr>       Execution and results.</vt:lpstr>
      <vt:lpstr>Current residence Neighborhood in Singapore</vt:lpstr>
      <vt:lpstr>Venues around Neighborhood in</vt:lpstr>
      <vt:lpstr>Manhattan Map - Neighborhoods and Cluster of Venues</vt:lpstr>
      <vt:lpstr>Slide 10</vt:lpstr>
      <vt:lpstr>Rental Price Statistics MH Apartments</vt:lpstr>
      <vt:lpstr>Apartments for Rent in MH</vt:lpstr>
      <vt:lpstr>MH apts for rent with venue clusters</vt:lpstr>
      <vt:lpstr>Venues of cluster 3</vt:lpstr>
      <vt:lpstr>Apts for rent (blue) and subway stations (red)</vt:lpstr>
      <vt:lpstr>Selected Apartment</vt:lpstr>
      <vt:lpstr>Walking Distance from home to work</vt:lpstr>
      <vt:lpstr>Slide 18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Coursera Capstone project</dc:title>
  <dc:creator>Mr Ravi</dc:creator>
  <cp:lastModifiedBy>Mr Ravi</cp:lastModifiedBy>
  <cp:revision>5</cp:revision>
  <dcterms:created xsi:type="dcterms:W3CDTF">2020-01-08T13:19:28Z</dcterms:created>
  <dcterms:modified xsi:type="dcterms:W3CDTF">2020-01-08T13:57:29Z</dcterms:modified>
</cp:coreProperties>
</file>